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62" r:id="rId6"/>
    <p:sldId id="265" r:id="rId7"/>
    <p:sldId id="281" r:id="rId8"/>
    <p:sldId id="269" r:id="rId9"/>
    <p:sldId id="286" r:id="rId10"/>
    <p:sldId id="287" r:id="rId11"/>
    <p:sldId id="273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67" r:id="rId20"/>
  </p:sldIdLst>
  <p:sldSz cx="18288000" cy="10287000"/>
  <p:notesSz cx="6858000" cy="9144000"/>
  <p:embeddedFontLst>
    <p:embeddedFont>
      <p:font typeface="Cormorant Garamond Bold Italics" panose="020B0604020202020204" charset="0"/>
      <p:regular r:id="rId22"/>
    </p:embeddedFont>
    <p:embeddedFont>
      <p:font typeface="Quicksand" panose="020B0604020202020204" charset="0"/>
      <p:regular r:id="rId23"/>
    </p:embeddedFont>
    <p:embeddedFont>
      <p:font typeface="Quicksan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E70EA-1985-4B3D-8E82-CA94BEE6EF8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00C92-937A-44E7-9264-3523F1F06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6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00C92-937A-44E7-9264-3523F1F06A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0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00C92-937A-44E7-9264-3523F1F06A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inkedin.com/in/arwa-elsharaw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3463" y="2575040"/>
            <a:ext cx="15641073" cy="307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867948">
              <a:lnSpc>
                <a:spcPts val="24688"/>
              </a:lnSpc>
              <a:spcBef>
                <a:spcPct val="0"/>
              </a:spcBef>
              <a:spcAft>
                <a:spcPts val="678"/>
              </a:spcAft>
            </a:pPr>
            <a:r>
              <a:rPr lang="en-US" sz="17634" kern="1200" dirty="0">
                <a:solidFill>
                  <a:srgbClr val="1F1B1C"/>
                </a:solidFill>
                <a:latin typeface="Cormorant Garamond Bold Italics"/>
                <a:ea typeface="+mn-ea"/>
                <a:cs typeface="+mn-cs"/>
                <a:sym typeface="Cormorant Garamond Bold Italics"/>
              </a:rPr>
              <a:t>Adventure Works</a:t>
            </a:r>
            <a:endParaRPr lang="en-US" sz="18577" dirty="0">
              <a:solidFill>
                <a:srgbClr val="1F1B1C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44000" y="1141278"/>
            <a:ext cx="7820537" cy="0"/>
          </a:xfrm>
          <a:prstGeom prst="line">
            <a:avLst/>
          </a:prstGeom>
          <a:ln w="76200" cap="flat">
            <a:solidFill>
              <a:srgbClr val="E9890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23463" y="9145719"/>
            <a:ext cx="7820537" cy="0"/>
          </a:xfrm>
          <a:prstGeom prst="line">
            <a:avLst/>
          </a:prstGeom>
          <a:ln w="76200" cap="flat">
            <a:solidFill>
              <a:srgbClr val="E9890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87281" y="8896205"/>
            <a:ext cx="2861135" cy="425594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81544" y="6171592"/>
            <a:ext cx="11221178" cy="5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867948">
              <a:lnSpc>
                <a:spcPts val="4173"/>
              </a:lnSpc>
              <a:spcBef>
                <a:spcPct val="0"/>
              </a:spcBef>
              <a:spcAft>
                <a:spcPts val="678"/>
              </a:spcAft>
            </a:pPr>
            <a:r>
              <a:rPr lang="en-US" sz="2981" kern="1200" dirty="0">
                <a:solidFill>
                  <a:srgbClr val="1F1B1C"/>
                </a:solidFill>
                <a:latin typeface="Quicksand"/>
                <a:ea typeface="+mn-ea"/>
                <a:cs typeface="+mn-cs"/>
                <a:sym typeface="Quicksand"/>
              </a:rPr>
              <a:t>Prepared by </a:t>
            </a:r>
            <a:r>
              <a:rPr lang="en-US" sz="2981" kern="1200" dirty="0">
                <a:latin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Arwa Elsharawy</a:t>
            </a:r>
            <a:endParaRPr lang="en-US" sz="3141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759431" y="965199"/>
            <a:ext cx="2861135" cy="425594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Integration 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3414194" y="1274168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070215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5486400" y="2487168"/>
            <a:ext cx="6938067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Design the Data Flow “Sales”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32D41A-FDC2-67A3-4E03-3E4816E9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283974"/>
            <a:ext cx="9183758" cy="6532447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9CBCC01-6C1E-5ECB-3E8B-A9DBCEAA23CF}"/>
              </a:ext>
            </a:extLst>
          </p:cNvPr>
          <p:cNvSpPr txBox="1"/>
          <p:nvPr/>
        </p:nvSpPr>
        <p:spPr>
          <a:xfrm>
            <a:off x="9906000" y="3988531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</a:t>
            </a:r>
            <a:r>
              <a:rPr lang="en-US" sz="2800" b="1" dirty="0"/>
              <a:t>Extract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D1B71E8-3939-8F92-396C-E3F2E2FAC9DF}"/>
              </a:ext>
            </a:extLst>
          </p:cNvPr>
          <p:cNvSpPr txBox="1"/>
          <p:nvPr/>
        </p:nvSpPr>
        <p:spPr>
          <a:xfrm>
            <a:off x="9634929" y="334145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ETL (Extract, Transform, Load)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B091C-29B0-B7F1-1256-70D8D116E448}"/>
              </a:ext>
            </a:extLst>
          </p:cNvPr>
          <p:cNvSpPr txBox="1"/>
          <p:nvPr/>
        </p:nvSpPr>
        <p:spPr>
          <a:xfrm>
            <a:off x="10334875" y="4417993"/>
            <a:ext cx="69625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Extract data from various source systems (e.g., Order Details , and Order Header tables).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79D90A5-4B97-1941-2D2C-04431C4CFDB6}"/>
              </a:ext>
            </a:extLst>
          </p:cNvPr>
          <p:cNvSpPr txBox="1"/>
          <p:nvPr/>
        </p:nvSpPr>
        <p:spPr>
          <a:xfrm>
            <a:off x="9906000" y="5588731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</a:t>
            </a:r>
            <a:r>
              <a:rPr lang="en-US" sz="2800" b="1" dirty="0"/>
              <a:t>Transform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912656-A220-2352-60EB-DE7C19389F17}"/>
              </a:ext>
            </a:extLst>
          </p:cNvPr>
          <p:cNvSpPr txBox="1"/>
          <p:nvPr/>
        </p:nvSpPr>
        <p:spPr>
          <a:xfrm>
            <a:off x="10363200" y="5990798"/>
            <a:ext cx="73913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Apply necessary transformations to the extracted data. This can include </a:t>
            </a:r>
            <a:r>
              <a:rPr lang="en-US" sz="2800" b="1" dirty="0"/>
              <a:t> sorting, joining tables, looking up, and adding new columns.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19451EF-24B9-B5C8-3489-E7846273A826}"/>
              </a:ext>
            </a:extLst>
          </p:cNvPr>
          <p:cNvSpPr txBox="1"/>
          <p:nvPr/>
        </p:nvSpPr>
        <p:spPr>
          <a:xfrm>
            <a:off x="9906000" y="7395038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</a:t>
            </a:r>
            <a:r>
              <a:rPr lang="en-US" sz="2800" b="1" dirty="0"/>
              <a:t>Load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0F5DC-FA71-C422-6008-A2EC8ED224EA}"/>
              </a:ext>
            </a:extLst>
          </p:cNvPr>
          <p:cNvSpPr txBox="1"/>
          <p:nvPr/>
        </p:nvSpPr>
        <p:spPr>
          <a:xfrm>
            <a:off x="10411076" y="7797105"/>
            <a:ext cx="71911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Load the transformed data into the target destination (e.g., a final table in the data warehouse).</a:t>
            </a:r>
          </a:p>
        </p:txBody>
      </p:sp>
    </p:spTree>
    <p:extLst>
      <p:ext uri="{BB962C8B-B14F-4D97-AF65-F5344CB8AC3E}">
        <p14:creationId xmlns:p14="http://schemas.microsoft.com/office/powerpoint/2010/main" val="25286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>
            <a:extLst>
              <a:ext uri="{FF2B5EF4-FFF2-40B4-BE49-F238E27FC236}">
                <a16:creationId xmlns:a16="http://schemas.microsoft.com/office/drawing/2014/main" id="{21546C81-A299-ABC8-1294-74D5BA9DEB55}"/>
              </a:ext>
            </a:extLst>
          </p:cNvPr>
          <p:cNvGrpSpPr/>
          <p:nvPr/>
        </p:nvGrpSpPr>
        <p:grpSpPr>
          <a:xfrm>
            <a:off x="10820400" y="-952500"/>
            <a:ext cx="10363200" cy="11506199"/>
            <a:chOff x="0" y="0"/>
            <a:chExt cx="1418473" cy="1692619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E0A91F5E-9A3C-3FDE-E840-8D93982772CB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E9890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3A37FD6-E116-E7FB-BA54-4D4888CF2E10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6778" y="654719"/>
            <a:ext cx="104775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33400" y="93345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0C0C3DB-5EAD-71F5-5FB3-43A9CC3EEC8F}"/>
              </a:ext>
            </a:extLst>
          </p:cNvPr>
          <p:cNvSpPr/>
          <p:nvPr/>
        </p:nvSpPr>
        <p:spPr>
          <a:xfrm>
            <a:off x="2552701" y="3022413"/>
            <a:ext cx="5753099" cy="4242173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EBCCFA4E-CC58-5FD0-36EC-28B3BCDBA88D}"/>
              </a:ext>
            </a:extLst>
          </p:cNvPr>
          <p:cNvSpPr txBox="1"/>
          <p:nvPr/>
        </p:nvSpPr>
        <p:spPr>
          <a:xfrm>
            <a:off x="6858000" y="2788695"/>
            <a:ext cx="5348229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30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2E022D9-FEC0-1D29-133C-8AF2184F81B3}"/>
              </a:ext>
            </a:extLst>
          </p:cNvPr>
          <p:cNvSpPr txBox="1"/>
          <p:nvPr/>
        </p:nvSpPr>
        <p:spPr>
          <a:xfrm>
            <a:off x="11481619" y="6147136"/>
            <a:ext cx="5101887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0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D39465-18AB-214E-C0AA-38C5F0791059}"/>
              </a:ext>
            </a:extLst>
          </p:cNvPr>
          <p:cNvSpPr txBox="1"/>
          <p:nvPr/>
        </p:nvSpPr>
        <p:spPr>
          <a:xfrm>
            <a:off x="11311384" y="3467100"/>
            <a:ext cx="6724008" cy="205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6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Transform raw data into meaningful insights that drive better business outcomes through effective data analysis, visualization, and collaboration.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9E9CF-E0B1-B28A-02A1-055576BF734D}"/>
              </a:ext>
            </a:extLst>
          </p:cNvPr>
          <p:cNvSpPr txBox="1"/>
          <p:nvPr/>
        </p:nvSpPr>
        <p:spPr>
          <a:xfrm>
            <a:off x="11658600" y="6854426"/>
            <a:ext cx="5101887" cy="47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6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Microsoft Power BI.</a:t>
            </a:r>
          </a:p>
        </p:txBody>
      </p:sp>
      <p:sp>
        <p:nvSpPr>
          <p:cNvPr id="35" name="AutoShape 14">
            <a:extLst>
              <a:ext uri="{FF2B5EF4-FFF2-40B4-BE49-F238E27FC236}">
                <a16:creationId xmlns:a16="http://schemas.microsoft.com/office/drawing/2014/main" id="{9CD1CD0C-3C0B-7318-8570-50FDA2243BBB}"/>
              </a:ext>
            </a:extLst>
          </p:cNvPr>
          <p:cNvSpPr/>
          <p:nvPr/>
        </p:nvSpPr>
        <p:spPr>
          <a:xfrm>
            <a:off x="13868400" y="10287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7" grpId="0"/>
      <p:bldP spid="18" grpId="0"/>
      <p:bldP spid="23" grpId="0"/>
      <p:bldP spid="24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4133" y="2307709"/>
            <a:ext cx="6938067" cy="4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Data Model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32D41A-FDC2-67A3-4E03-3E4816E9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293" y="3283974"/>
            <a:ext cx="8893572" cy="6532447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9CBCC01-6C1E-5ECB-3E8B-A9DBCEAA23CF}"/>
              </a:ext>
            </a:extLst>
          </p:cNvPr>
          <p:cNvSpPr txBox="1"/>
          <p:nvPr/>
        </p:nvSpPr>
        <p:spPr>
          <a:xfrm>
            <a:off x="9905511" y="3988531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</a:t>
            </a:r>
            <a:r>
              <a:rPr lang="en-US" sz="2800" b="1" dirty="0"/>
              <a:t>Fact Table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D1B71E8-3939-8F92-396C-E3F2E2FAC9DF}"/>
              </a:ext>
            </a:extLst>
          </p:cNvPr>
          <p:cNvSpPr txBox="1"/>
          <p:nvPr/>
        </p:nvSpPr>
        <p:spPr>
          <a:xfrm>
            <a:off x="9634440" y="334145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Star Schema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B091C-29B0-B7F1-1256-70D8D116E448}"/>
              </a:ext>
            </a:extLst>
          </p:cNvPr>
          <p:cNvSpPr txBox="1"/>
          <p:nvPr/>
        </p:nvSpPr>
        <p:spPr>
          <a:xfrm>
            <a:off x="10334386" y="4381500"/>
            <a:ext cx="76488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fact table is the central table in a star schema. It contains quantitative data (measures) for analysis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79D90A5-4B97-1941-2D2C-04431C4CFDB6}"/>
              </a:ext>
            </a:extLst>
          </p:cNvPr>
          <p:cNvSpPr txBox="1"/>
          <p:nvPr/>
        </p:nvSpPr>
        <p:spPr>
          <a:xfrm>
            <a:off x="9719871" y="7547438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</a:t>
            </a:r>
            <a:r>
              <a:rPr lang="en-US" sz="2800" b="1" dirty="0"/>
              <a:t>Date Table (Dimension)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912656-A220-2352-60EB-DE7C19389F17}"/>
              </a:ext>
            </a:extLst>
          </p:cNvPr>
          <p:cNvSpPr txBox="1"/>
          <p:nvPr/>
        </p:nvSpPr>
        <p:spPr>
          <a:xfrm>
            <a:off x="10472640" y="7949505"/>
            <a:ext cx="75105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Also known as a time dimension .</a:t>
            </a:r>
          </a:p>
          <a:p>
            <a:r>
              <a:rPr lang="en-US" sz="2800" dirty="0"/>
              <a:t>It is used to analyze data across different time periods.</a:t>
            </a:r>
            <a:endParaRPr lang="en-US" sz="2800" b="1" dirty="0"/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19451EF-24B9-B5C8-3489-E7846273A826}"/>
              </a:ext>
            </a:extLst>
          </p:cNvPr>
          <p:cNvSpPr txBox="1"/>
          <p:nvPr/>
        </p:nvSpPr>
        <p:spPr>
          <a:xfrm>
            <a:off x="9905511" y="5768526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</a:t>
            </a:r>
            <a:r>
              <a:rPr lang="en-US" sz="2800" b="1" dirty="0"/>
              <a:t>Product and Customer Tables (Dimensions)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0F5DC-FA71-C422-6008-A2EC8ED224EA}"/>
              </a:ext>
            </a:extLst>
          </p:cNvPr>
          <p:cNvSpPr txBox="1"/>
          <p:nvPr/>
        </p:nvSpPr>
        <p:spPr>
          <a:xfrm>
            <a:off x="10410587" y="6170593"/>
            <a:ext cx="7191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tables contain descriptive information about Products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39484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90A56A-DB3C-8F79-6E22-185C915C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"/>
          <a:stretch/>
        </p:blipFill>
        <p:spPr>
          <a:xfrm>
            <a:off x="2150806" y="2958611"/>
            <a:ext cx="13716000" cy="6985489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4133" y="230428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Report “Customer”:</a:t>
            </a:r>
          </a:p>
        </p:txBody>
      </p:sp>
    </p:spTree>
    <p:extLst>
      <p:ext uri="{BB962C8B-B14F-4D97-AF65-F5344CB8AC3E}">
        <p14:creationId xmlns:p14="http://schemas.microsoft.com/office/powerpoint/2010/main" val="315298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4133" y="230428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Report “Product”: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FA6F93-10B4-D20F-AF38-A7C988A2F0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/>
          <a:stretch/>
        </p:blipFill>
        <p:spPr>
          <a:xfrm>
            <a:off x="2148840" y="2962656"/>
            <a:ext cx="13716000" cy="67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4133" y="230428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Report “Product*”: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09587E0-167F-6A92-F103-E318A8D4A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/>
          <a:stretch/>
        </p:blipFill>
        <p:spPr>
          <a:xfrm>
            <a:off x="2148840" y="2962656"/>
            <a:ext cx="13795220" cy="70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4133" y="230428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Report “Overall insights”: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4ABB96-C3C7-FDF1-0F03-E43CEB8EC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2962656"/>
            <a:ext cx="13852096" cy="70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1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8000" y="230428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Report “Overall insights*”:</a:t>
            </a:r>
          </a:p>
        </p:txBody>
      </p:sp>
      <p:pic>
        <p:nvPicPr>
          <p:cNvPr id="13" name="Picture 12" descr="A map of the world with orange dots&#10;&#10;Description automatically generated">
            <a:extLst>
              <a:ext uri="{FF2B5EF4-FFF2-40B4-BE49-F238E27FC236}">
                <a16:creationId xmlns:a16="http://schemas.microsoft.com/office/drawing/2014/main" id="{C797862B-F26A-758B-CB3D-69472D99A9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" r="653"/>
          <a:stretch/>
        </p:blipFill>
        <p:spPr>
          <a:xfrm>
            <a:off x="2148840" y="2962656"/>
            <a:ext cx="14325600" cy="70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 and Visualization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5544800" y="12573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340760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858000" y="2304288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Report “Overall insights**”: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5B57A36A-8820-0671-CFF3-5DFA4B2C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3012922"/>
            <a:ext cx="14552275" cy="70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 flipV="1">
            <a:off x="-6767832" y="3332047"/>
            <a:ext cx="18288000" cy="4755679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E9890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9600" y="547213"/>
            <a:ext cx="9914964" cy="115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8000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4914" y="5524500"/>
            <a:ext cx="3745413" cy="566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Integration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7846" y="2208010"/>
            <a:ext cx="4097867" cy="57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Description</a:t>
            </a:r>
          </a:p>
        </p:txBody>
      </p:sp>
      <p:sp>
        <p:nvSpPr>
          <p:cNvPr id="18" name="AutoShape 18"/>
          <p:cNvSpPr/>
          <p:nvPr/>
        </p:nvSpPr>
        <p:spPr>
          <a:xfrm rot="10800000">
            <a:off x="14267590" y="97917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039600" y="966675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CD7D9A8F-C336-9B33-6044-103CD70EC2DE}"/>
              </a:ext>
            </a:extLst>
          </p:cNvPr>
          <p:cNvGrpSpPr/>
          <p:nvPr/>
        </p:nvGrpSpPr>
        <p:grpSpPr>
          <a:xfrm>
            <a:off x="4348547" y="2047985"/>
            <a:ext cx="810923" cy="858438"/>
            <a:chOff x="0" y="-47625"/>
            <a:chExt cx="812800" cy="8604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4FA3E2A-4111-F06F-BD48-041C67DE61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B1C"/>
            </a:solidFill>
          </p:spPr>
          <p:txBody>
            <a:bodyPr vert="wordArtVert"/>
            <a:lstStyle/>
            <a:p>
              <a:pPr marL="342900" indent="-342900">
                <a:buFont typeface="+mj-lt"/>
                <a:buAutoNum type="arabicPeriod"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31DC0BBB-D446-5D07-FD38-185435D61968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vert="wordArtVert" lIns="50800" tIns="50800" rIns="50800" bIns="50800" rtlCol="0" anchor="ctr"/>
            <a:lstStyle/>
            <a:p>
              <a:pPr marL="342900" indent="-342900" algn="ctr">
                <a:lnSpc>
                  <a:spcPts val="4079"/>
                </a:lnSpc>
                <a:buFont typeface="+mj-lt"/>
                <a:buAutoNum type="arabicPeriod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8">
            <a:extLst>
              <a:ext uri="{FF2B5EF4-FFF2-40B4-BE49-F238E27FC236}">
                <a16:creationId xmlns:a16="http://schemas.microsoft.com/office/drawing/2014/main" id="{AE04E8FC-F0D4-7F9C-1DB2-9E5D1D6D49CA}"/>
              </a:ext>
            </a:extLst>
          </p:cNvPr>
          <p:cNvGrpSpPr/>
          <p:nvPr/>
        </p:nvGrpSpPr>
        <p:grpSpPr>
          <a:xfrm>
            <a:off x="4348547" y="3766192"/>
            <a:ext cx="810923" cy="810923"/>
            <a:chOff x="0" y="0"/>
            <a:chExt cx="812800" cy="812800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E06657C-BD18-A475-66BD-EBC29D0590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B1C"/>
            </a:solidFill>
          </p:spPr>
          <p:txBody>
            <a:bodyPr vert="wordArtVert"/>
            <a:lstStyle/>
            <a:p>
              <a:endParaRPr lang="en-US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F2AB5E60-4EC2-CF06-7F28-4577D72E5BD5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vert="wordArtVert"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26" name="Group 8">
            <a:extLst>
              <a:ext uri="{FF2B5EF4-FFF2-40B4-BE49-F238E27FC236}">
                <a16:creationId xmlns:a16="http://schemas.microsoft.com/office/drawing/2014/main" id="{ECA957AC-ED71-1055-FDFB-515910CD0C7B}"/>
              </a:ext>
            </a:extLst>
          </p:cNvPr>
          <p:cNvGrpSpPr/>
          <p:nvPr/>
        </p:nvGrpSpPr>
        <p:grpSpPr>
          <a:xfrm>
            <a:off x="4364647" y="5436884"/>
            <a:ext cx="810923" cy="810923"/>
            <a:chOff x="0" y="0"/>
            <a:chExt cx="812800" cy="8128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565A47B0-B2E2-3F8F-D873-4F5B376D7B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B1C"/>
            </a:solidFill>
          </p:spPr>
          <p:txBody>
            <a:bodyPr vert="wordArtVert"/>
            <a:lstStyle/>
            <a:p>
              <a:endParaRPr lang="en-US"/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4EBAD2D9-979D-49CC-C8EA-2F45A721824F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vert="wordArtVert"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51ED92EC-4D4D-97EB-D030-8946E97A9CF3}"/>
              </a:ext>
            </a:extLst>
          </p:cNvPr>
          <p:cNvGrpSpPr/>
          <p:nvPr/>
        </p:nvGrpSpPr>
        <p:grpSpPr>
          <a:xfrm>
            <a:off x="4378325" y="7107576"/>
            <a:ext cx="810923" cy="810923"/>
            <a:chOff x="0" y="0"/>
            <a:chExt cx="812800" cy="812800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41EEB0A5-34DD-EC98-BAE3-15819CE798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B1C"/>
            </a:solidFill>
          </p:spPr>
          <p:txBody>
            <a:bodyPr vert="wordArtVert"/>
            <a:lstStyle/>
            <a:p>
              <a:endParaRPr lang="en-US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BC1C8D05-D28F-3642-8640-D67326A8E0A1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vert="wordArtVert"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32" name="TextBox 12">
            <a:extLst>
              <a:ext uri="{FF2B5EF4-FFF2-40B4-BE49-F238E27FC236}">
                <a16:creationId xmlns:a16="http://schemas.microsoft.com/office/drawing/2014/main" id="{7AB900B0-2DEE-5E66-1452-0837656A9C0B}"/>
              </a:ext>
            </a:extLst>
          </p:cNvPr>
          <p:cNvSpPr txBox="1"/>
          <p:nvPr/>
        </p:nvSpPr>
        <p:spPr>
          <a:xfrm>
            <a:off x="5374914" y="7167350"/>
            <a:ext cx="6711631" cy="566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Analysis and Visualization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31A4A272-CB89-567B-7E29-27DDAC208413}"/>
              </a:ext>
            </a:extLst>
          </p:cNvPr>
          <p:cNvSpPr txBox="1"/>
          <p:nvPr/>
        </p:nvSpPr>
        <p:spPr>
          <a:xfrm>
            <a:off x="5374914" y="3861298"/>
            <a:ext cx="5312046" cy="566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Phases and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8" grpId="0" animBg="1"/>
      <p:bldP spid="19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-723899"/>
            <a:ext cx="4194107" cy="11010900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28486" y="1684924"/>
            <a:ext cx="6330814" cy="7573376"/>
            <a:chOff x="0" y="0"/>
            <a:chExt cx="8441085" cy="10097834"/>
          </a:xfrm>
          <a:effectLst>
            <a:outerShdw dist="50800" dir="5400000" algn="ctr" rotWithShape="0">
              <a:srgbClr val="000000"/>
            </a:outerShdw>
          </a:effectLst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6000"/>
            </a:blip>
            <a:srcRect t="10149" b="10149"/>
            <a:stretch>
              <a:fillRect/>
            </a:stretch>
          </p:blipFill>
          <p:spPr>
            <a:xfrm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822254" y="8153658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12262" y="1010265"/>
            <a:ext cx="9390243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5357" y="3924300"/>
            <a:ext cx="9390243" cy="257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6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Adventure Works Cycles is a multinational company for bikes manufacturing, the company continues to grow. </a:t>
            </a:r>
          </a:p>
          <a:p>
            <a:pPr marL="0" lvl="0" indent="0" algn="l">
              <a:lnSpc>
                <a:spcPts val="4079"/>
              </a:lnSpc>
            </a:pPr>
            <a:br>
              <a:rPr lang="en-US" sz="26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lang="en-US" sz="26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lang="en-US" sz="2600" dirty="0">
              <a:solidFill>
                <a:srgbClr val="1F1B1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261" y="3314700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Adventure Works:</a:t>
            </a:r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48C30242-AC28-6C74-B2E1-4BEC5BE3BA90}"/>
              </a:ext>
            </a:extLst>
          </p:cNvPr>
          <p:cNvGrpSpPr/>
          <p:nvPr/>
        </p:nvGrpSpPr>
        <p:grpSpPr>
          <a:xfrm flipH="1">
            <a:off x="14554199" y="1684924"/>
            <a:ext cx="2821595" cy="7573376"/>
            <a:chOff x="0" y="0"/>
            <a:chExt cx="8441085" cy="10097834"/>
          </a:xfrm>
          <a:effectLst>
            <a:outerShdw dist="50800" dir="5400000" algn="ctr" rotWithShape="0">
              <a:srgbClr val="000000"/>
            </a:outerShdw>
          </a:effectLst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4AF1AF8-214A-6CF2-BE9E-14288A39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6000"/>
            </a:blip>
            <a:srcRect t="10149" b="10149"/>
            <a:stretch>
              <a:fillRect/>
            </a:stretch>
          </p:blipFill>
          <p:spPr>
            <a:xfrm>
              <a:off x="0" y="0"/>
              <a:ext cx="8441085" cy="10097834"/>
            </a:xfrm>
            <a:prstGeom prst="rect">
              <a:avLst/>
            </a:prstGeom>
          </p:spPr>
        </p:pic>
      </p:grpSp>
      <p:pic>
        <p:nvPicPr>
          <p:cNvPr id="17" name="Picture 16" descr="A logo with mountains and sun&#10;&#10;Description automatically generated">
            <a:extLst>
              <a:ext uri="{FF2B5EF4-FFF2-40B4-BE49-F238E27FC236}">
                <a16:creationId xmlns:a16="http://schemas.microsoft.com/office/drawing/2014/main" id="{5F531675-39E8-2720-741A-A74AA13531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86" y="2019300"/>
            <a:ext cx="5942514" cy="69556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4B52BE-CB1B-B492-0D84-6AD4A2C373B7}"/>
              </a:ext>
            </a:extLst>
          </p:cNvPr>
          <p:cNvSpPr txBox="1"/>
          <p:nvPr/>
        </p:nvSpPr>
        <p:spPr>
          <a:xfrm>
            <a:off x="1120843" y="5905500"/>
            <a:ext cx="9601200" cy="10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F1B1C"/>
                </a:solidFill>
                <a:effectLst/>
                <a:uLnTx/>
                <a:uFillTx/>
                <a:latin typeface="Quicksand"/>
                <a:ea typeface="Quicksand"/>
                <a:cs typeface="Quicksand"/>
                <a:sym typeface="Quicksand"/>
              </a:rPr>
              <a:t>They demand an 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rgbClr val="1F1B1C"/>
                </a:solidFill>
                <a:effectLst/>
                <a:uLnTx/>
                <a:uFillTx/>
                <a:latin typeface="Quicksand"/>
                <a:ea typeface="Quicksand"/>
                <a:cs typeface="Quicksand"/>
                <a:sym typeface="Quicksand"/>
              </a:rPr>
              <a:t>End-To-End Business Intelligence Solution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1F1B1C"/>
                </a:solidFill>
                <a:effectLst/>
                <a:uLnTx/>
                <a:uFillTx/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4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F1B1C"/>
                </a:solidFill>
                <a:effectLst/>
                <a:uLnTx/>
                <a:uFillTx/>
                <a:latin typeface="Quicksand"/>
                <a:ea typeface="Quicksand"/>
                <a:cs typeface="Quicksand"/>
                <a:sym typeface="Quicksand"/>
              </a:rPr>
              <a:t>to track and analyze their sales for a better decision-making.</a:t>
            </a:r>
            <a:endParaRPr lang="en-US" dirty="0"/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F908B040-3F09-8B40-7879-24B7C812594E}"/>
              </a:ext>
            </a:extLst>
          </p:cNvPr>
          <p:cNvSpPr txBox="1"/>
          <p:nvPr/>
        </p:nvSpPr>
        <p:spPr>
          <a:xfrm>
            <a:off x="812260" y="5342850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Business Intelligence Solution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149491" y="2429649"/>
            <a:ext cx="6242909" cy="6752448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E9890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2667000" y="2456693"/>
            <a:ext cx="6245352" cy="6757416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3BBE2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473549" y="2688431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599709"/>
            <a:ext cx="8115300" cy="225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Phases and tools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1F1B1C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82102" y="5825910"/>
            <a:ext cx="510188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Populate the analytical data warehouse storage.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82102" y="5280712"/>
            <a:ext cx="510188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Integration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2671" y="5919392"/>
            <a:ext cx="5903743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Sales Report showing summary of sales and most important KPIs.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97037" y="5356700"/>
            <a:ext cx="5385763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Analysis and Visualization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45F4ACC9-B0A4-1F4C-5020-C46A62402E0A}"/>
              </a:ext>
            </a:extLst>
          </p:cNvPr>
          <p:cNvSpPr txBox="1"/>
          <p:nvPr/>
        </p:nvSpPr>
        <p:spPr>
          <a:xfrm>
            <a:off x="3119594" y="7116207"/>
            <a:ext cx="510188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Tools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A9FBB1C4-836E-DD96-F0E7-3C3CBF9BC828}"/>
              </a:ext>
            </a:extLst>
          </p:cNvPr>
          <p:cNvSpPr txBox="1"/>
          <p:nvPr/>
        </p:nvSpPr>
        <p:spPr>
          <a:xfrm>
            <a:off x="3244116" y="7665051"/>
            <a:ext cx="510188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SQL Server Integration Services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“</a:t>
            </a:r>
            <a:r>
              <a:rPr lang="en-US" sz="2400" b="1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SSIS”</a:t>
            </a: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1154925" y="2857500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F1884F67-DDA3-653A-2535-9AFC7BD3C653}"/>
              </a:ext>
            </a:extLst>
          </p:cNvPr>
          <p:cNvSpPr txBox="1"/>
          <p:nvPr/>
        </p:nvSpPr>
        <p:spPr>
          <a:xfrm>
            <a:off x="9401817" y="7188321"/>
            <a:ext cx="510188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Tools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471A2D87-DBDB-8446-EA20-31B6EA81BDC7}"/>
              </a:ext>
            </a:extLst>
          </p:cNvPr>
          <p:cNvSpPr txBox="1"/>
          <p:nvPr/>
        </p:nvSpPr>
        <p:spPr>
          <a:xfrm>
            <a:off x="9401817" y="7649601"/>
            <a:ext cx="5101887" cy="46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Microsoft Power BI.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17" grpId="0"/>
      <p:bldP spid="18" grpId="0"/>
      <p:bldP spid="23" grpId="0"/>
      <p:bldP spid="24" grpId="0"/>
      <p:bldP spid="5" grpId="0" animBg="1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funnel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2AA0099F-AD16-04E0-A4A8-5F526F3A3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948" y="1698728"/>
            <a:ext cx="10744199" cy="778893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83213A6D-1BE9-20E8-D7B2-3ECCD285AA68}"/>
              </a:ext>
            </a:extLst>
          </p:cNvPr>
          <p:cNvGrpSpPr/>
          <p:nvPr/>
        </p:nvGrpSpPr>
        <p:grpSpPr>
          <a:xfrm>
            <a:off x="8153401" y="-647700"/>
            <a:ext cx="10363200" cy="11506199"/>
            <a:chOff x="0" y="0"/>
            <a:chExt cx="1418473" cy="1692619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8E6D365-DF0E-A6C5-4F73-5B8FCB15336E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E9890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F298AE58-A626-E5DB-FB71-2F690D23B96F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9709"/>
            <a:ext cx="9480749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Integration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2231" y="1954843"/>
            <a:ext cx="86066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Data integration focuses on collecting, processing, and managing data to make it accessible, reliable, and useful for various business purposes.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9251" y="8852414"/>
            <a:ext cx="8606683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SQL Server Integration Services “</a:t>
            </a:r>
            <a:r>
              <a:rPr lang="en-US" sz="2400" b="1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SSIS</a:t>
            </a: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”.</a:t>
            </a:r>
          </a:p>
          <a:p>
            <a:pPr marL="259080" lvl="1" algn="l">
              <a:lnSpc>
                <a:spcPts val="4079"/>
              </a:lnSpc>
            </a:pPr>
            <a:endParaRPr lang="en-US" sz="2400" dirty="0">
              <a:solidFill>
                <a:srgbClr val="1F1B1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11847" y="4066771"/>
            <a:ext cx="8606683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Data integration involves </a:t>
            </a:r>
            <a:r>
              <a:rPr lang="en-US" sz="2400" b="1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combining</a:t>
            </a: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data from multiple sources, </a:t>
            </a:r>
            <a:r>
              <a:rPr lang="en-US" sz="2400" b="1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transforming</a:t>
            </a: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it into a consistent format, and then </a:t>
            </a:r>
            <a:r>
              <a:rPr lang="en-US" sz="2400" b="1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loading</a:t>
            </a: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 it into a target system, such as a data warehouse or a data lake.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617" y="1367715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616" y="8269159"/>
            <a:ext cx="860668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52616" y="3508917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Process: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98679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668000" y="571500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59B9757E-F7AE-B56E-E489-003652D8E7C1}"/>
              </a:ext>
            </a:extLst>
          </p:cNvPr>
          <p:cNvSpPr txBox="1"/>
          <p:nvPr/>
        </p:nvSpPr>
        <p:spPr>
          <a:xfrm>
            <a:off x="9071717" y="6709784"/>
            <a:ext cx="8606683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This process enables organizations to have a unified view of their data and supports better </a:t>
            </a:r>
            <a:r>
              <a:rPr lang="en-US" sz="2400" b="1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decision-making</a:t>
            </a:r>
            <a:r>
              <a:rPr lang="en-US" sz="24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, reporting, and analytics.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F1ADC8F4-C6B6-3ECF-27B6-A591D4471CBD}"/>
              </a:ext>
            </a:extLst>
          </p:cNvPr>
          <p:cNvSpPr txBox="1"/>
          <p:nvPr/>
        </p:nvSpPr>
        <p:spPr>
          <a:xfrm>
            <a:off x="8652616" y="6171728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">
            <a:extLst>
              <a:ext uri="{FF2B5EF4-FFF2-40B4-BE49-F238E27FC236}">
                <a16:creationId xmlns:a16="http://schemas.microsoft.com/office/drawing/2014/main" id="{9ABBEB26-78EF-7600-2B9A-87672B0C976E}"/>
              </a:ext>
            </a:extLst>
          </p:cNvPr>
          <p:cNvGrpSpPr/>
          <p:nvPr/>
        </p:nvGrpSpPr>
        <p:grpSpPr>
          <a:xfrm>
            <a:off x="-495298" y="-2256838"/>
            <a:ext cx="19278598" cy="13023289"/>
            <a:chOff x="-948839" y="-724843"/>
            <a:chExt cx="5077492" cy="3430002"/>
          </a:xfrm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001EFFCC-E79C-34DC-8889-5A37A926F03A}"/>
                </a:ext>
              </a:extLst>
            </p:cNvPr>
            <p:cNvSpPr/>
            <p:nvPr/>
          </p:nvSpPr>
          <p:spPr>
            <a:xfrm rot="16200000">
              <a:off x="1037596" y="-2711278"/>
              <a:ext cx="1104621" cy="5077492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TextBox 4">
              <a:extLst>
                <a:ext uri="{FF2B5EF4-FFF2-40B4-BE49-F238E27FC236}">
                  <a16:creationId xmlns:a16="http://schemas.microsoft.com/office/drawing/2014/main" id="{1359A8C7-E261-E0EC-1146-73FECBF3F267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Integration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8800" y="2910519"/>
            <a:ext cx="16230600" cy="47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600" dirty="0">
                <a:solidFill>
                  <a:srgbClr val="1F1B1C"/>
                </a:solidFill>
                <a:latin typeface="Quicksand"/>
                <a:ea typeface="Quicksand"/>
                <a:cs typeface="Quicksand"/>
                <a:sym typeface="Quicksand"/>
              </a:rPr>
              <a:t>Design and Populate a Data Warehouse for monitoring and analyzing historical sales. 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8024394-27C7-6D82-02C9-2E586894ECEE}"/>
              </a:ext>
            </a:extLst>
          </p:cNvPr>
          <p:cNvSpPr txBox="1"/>
          <p:nvPr/>
        </p:nvSpPr>
        <p:spPr>
          <a:xfrm>
            <a:off x="1316732" y="2315131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Given OLTP Database: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FE505C1-5D1C-F0F2-361A-3F4FDD8CDE43}"/>
              </a:ext>
            </a:extLst>
          </p:cNvPr>
          <p:cNvSpPr/>
          <p:nvPr/>
        </p:nvSpPr>
        <p:spPr>
          <a:xfrm>
            <a:off x="8915400" y="6518093"/>
            <a:ext cx="1058367" cy="27107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3414194" y="1274168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070215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5" name="Picture 3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A05CCDC-5CF4-0A26-B5C4-F0E0474E4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295900"/>
            <a:ext cx="4938583" cy="2843804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FCCAAABE-4A8A-7244-05BF-228B841D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0" y="3835802"/>
            <a:ext cx="6991996" cy="587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">
            <a:extLst>
              <a:ext uri="{FF2B5EF4-FFF2-40B4-BE49-F238E27FC236}">
                <a16:creationId xmlns:a16="http://schemas.microsoft.com/office/drawing/2014/main" id="{9ABBEB26-78EF-7600-2B9A-87672B0C976E}"/>
              </a:ext>
            </a:extLst>
          </p:cNvPr>
          <p:cNvGrpSpPr/>
          <p:nvPr/>
        </p:nvGrpSpPr>
        <p:grpSpPr>
          <a:xfrm>
            <a:off x="-495298" y="-2256838"/>
            <a:ext cx="19278598" cy="13023289"/>
            <a:chOff x="-948839" y="-724843"/>
            <a:chExt cx="5077492" cy="3430002"/>
          </a:xfrm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001EFFCC-E79C-34DC-8889-5A37A926F03A}"/>
                </a:ext>
              </a:extLst>
            </p:cNvPr>
            <p:cNvSpPr/>
            <p:nvPr/>
          </p:nvSpPr>
          <p:spPr>
            <a:xfrm rot="16200000">
              <a:off x="1037596" y="-2711278"/>
              <a:ext cx="1104621" cy="5077492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TextBox 4">
              <a:extLst>
                <a:ext uri="{FF2B5EF4-FFF2-40B4-BE49-F238E27FC236}">
                  <a16:creationId xmlns:a16="http://schemas.microsoft.com/office/drawing/2014/main" id="{1359A8C7-E261-E0EC-1146-73FECBF3F267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Integration 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3414194" y="1274168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070215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6629400" y="2486782"/>
            <a:ext cx="6938067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1.Design the Control Flow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2A44A5-82AD-465D-EC5F-12F37C528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3314700"/>
            <a:ext cx="8763000" cy="6248400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B32AB3E7-1373-301A-B7A1-C184E6897219}"/>
              </a:ext>
            </a:extLst>
          </p:cNvPr>
          <p:cNvSpPr txBox="1"/>
          <p:nvPr/>
        </p:nvSpPr>
        <p:spPr>
          <a:xfrm>
            <a:off x="9856703" y="3848100"/>
            <a:ext cx="6938067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F1B1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 Bold"/>
              </a:rPr>
              <a:t>1</a:t>
            </a:r>
            <a:r>
              <a:rPr lang="en-US" sz="3000" b="1" dirty="0">
                <a:solidFill>
                  <a:srgbClr val="1F1B1C"/>
                </a:solidFill>
                <a:ea typeface="Calibri" panose="020F0502020204030204" pitchFamily="34" charset="0"/>
                <a:cs typeface="Calibri" panose="020F0502020204030204" pitchFamily="34" charset="0"/>
                <a:sym typeface="Quicksand Bold"/>
              </a:rPr>
              <a:t>. Truncate DWH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1F1B1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 Bold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7E883-1A10-9A0B-AA46-D120D13A6B88}"/>
              </a:ext>
            </a:extLst>
          </p:cNvPr>
          <p:cNvSpPr txBox="1"/>
          <p:nvPr/>
        </p:nvSpPr>
        <p:spPr>
          <a:xfrm>
            <a:off x="10185956" y="4276117"/>
            <a:ext cx="784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  <a:t>To ensure that the table is reset to a clean state, preventing any residual data from previous loads from causing errors or inconsistencies.</a:t>
            </a:r>
            <a:endParaRPr lang="en-US" sz="2800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0829759A-CB27-801E-67F6-CC952391CDF8}"/>
              </a:ext>
            </a:extLst>
          </p:cNvPr>
          <p:cNvSpPr txBox="1"/>
          <p:nvPr/>
        </p:nvSpPr>
        <p:spPr>
          <a:xfrm>
            <a:off x="9856703" y="6010883"/>
            <a:ext cx="7059697" cy="147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  <a:t>2. Populate in Parallel Both </a:t>
            </a:r>
          </a:p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  <a:t>                         Customer and Product</a:t>
            </a:r>
            <a:b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</a:br>
            <a: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  <a:t>                          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25F3B93-69FA-79CF-6290-4D15317DBE1B}"/>
              </a:ext>
            </a:extLst>
          </p:cNvPr>
          <p:cNvSpPr txBox="1"/>
          <p:nvPr/>
        </p:nvSpPr>
        <p:spPr>
          <a:xfrm>
            <a:off x="9849329" y="7712386"/>
            <a:ext cx="7059697" cy="976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  <a:t>3. Finally Populate Fact Sales </a:t>
            </a:r>
            <a:b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</a:br>
            <a:r>
              <a:rPr lang="en-US" sz="3000" b="1" dirty="0">
                <a:solidFill>
                  <a:srgbClr val="1F1B1C"/>
                </a:solidFill>
                <a:ea typeface="Quicksand Bold"/>
                <a:cs typeface="Quicksand Bold"/>
                <a:sym typeface="Quicksand Bold"/>
              </a:rPr>
              <a:t>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7532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Integration 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3414194" y="1274168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070215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5486400" y="2487168"/>
            <a:ext cx="6938067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Design the Data Flow “Customer”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32D41A-FDC2-67A3-4E03-3E4816E9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3238500"/>
            <a:ext cx="9296400" cy="6828329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9CBCC01-6C1E-5ECB-3E8B-A9DBCEAA23CF}"/>
              </a:ext>
            </a:extLst>
          </p:cNvPr>
          <p:cNvSpPr txBox="1"/>
          <p:nvPr/>
        </p:nvSpPr>
        <p:spPr>
          <a:xfrm>
            <a:off x="10058400" y="3989687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</a:t>
            </a:r>
            <a:r>
              <a:rPr lang="en-US" sz="2800" b="1" dirty="0"/>
              <a:t>Extract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D1B71E8-3939-8F92-396C-E3F2E2FAC9DF}"/>
              </a:ext>
            </a:extLst>
          </p:cNvPr>
          <p:cNvSpPr txBox="1"/>
          <p:nvPr/>
        </p:nvSpPr>
        <p:spPr>
          <a:xfrm>
            <a:off x="9745908" y="3335453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ETL (Extract, Transform, Load)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B091C-29B0-B7F1-1256-70D8D116E448}"/>
              </a:ext>
            </a:extLst>
          </p:cNvPr>
          <p:cNvSpPr txBox="1"/>
          <p:nvPr/>
        </p:nvSpPr>
        <p:spPr>
          <a:xfrm>
            <a:off x="10487275" y="4391754"/>
            <a:ext cx="77245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Extract data from various source systems (e.g., Customer Address, Address, and Customer tables).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79D90A5-4B97-1941-2D2C-04431C4CFDB6}"/>
              </a:ext>
            </a:extLst>
          </p:cNvPr>
          <p:cNvSpPr txBox="1"/>
          <p:nvPr/>
        </p:nvSpPr>
        <p:spPr>
          <a:xfrm>
            <a:off x="10058400" y="5591222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</a:t>
            </a:r>
            <a:r>
              <a:rPr lang="en-US" sz="2800" b="1" dirty="0"/>
              <a:t>Transform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912656-A220-2352-60EB-DE7C19389F17}"/>
              </a:ext>
            </a:extLst>
          </p:cNvPr>
          <p:cNvSpPr txBox="1"/>
          <p:nvPr/>
        </p:nvSpPr>
        <p:spPr>
          <a:xfrm>
            <a:off x="10515600" y="5993289"/>
            <a:ext cx="76483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Apply necessary transformations to the extracted data. This can </a:t>
            </a:r>
            <a:r>
              <a:rPr lang="en-US" sz="2800" b="1" dirty="0"/>
              <a:t>include filtering, sorting, joining tables, and adding new columns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19451EF-24B9-B5C8-3489-E7846273A826}"/>
              </a:ext>
            </a:extLst>
          </p:cNvPr>
          <p:cNvSpPr txBox="1"/>
          <p:nvPr/>
        </p:nvSpPr>
        <p:spPr>
          <a:xfrm>
            <a:off x="10058400" y="7397529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</a:t>
            </a:r>
            <a:r>
              <a:rPr lang="en-US" sz="2800" b="1" dirty="0"/>
              <a:t>Load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0F5DC-FA71-C422-6008-A2EC8ED224EA}"/>
              </a:ext>
            </a:extLst>
          </p:cNvPr>
          <p:cNvSpPr txBox="1"/>
          <p:nvPr/>
        </p:nvSpPr>
        <p:spPr>
          <a:xfrm>
            <a:off x="10563476" y="7799596"/>
            <a:ext cx="71911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Load the transformed data into the target destination (e.g., a final table in the data warehouse).</a:t>
            </a:r>
          </a:p>
        </p:txBody>
      </p:sp>
    </p:spTree>
    <p:extLst>
      <p:ext uri="{BB962C8B-B14F-4D97-AF65-F5344CB8AC3E}">
        <p14:creationId xmlns:p14="http://schemas.microsoft.com/office/powerpoint/2010/main" val="375374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36915E9C-660C-36E3-D090-A2EE663B879C}"/>
              </a:ext>
            </a:extLst>
          </p:cNvPr>
          <p:cNvGrpSpPr/>
          <p:nvPr/>
        </p:nvGrpSpPr>
        <p:grpSpPr>
          <a:xfrm>
            <a:off x="-424868" y="-2217067"/>
            <a:ext cx="19398670" cy="12504067"/>
            <a:chOff x="-3823872" y="-588093"/>
            <a:chExt cx="5109116" cy="329325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AA0D258-E85F-B23B-348E-47C2370F34DA}"/>
                </a:ext>
              </a:extLst>
            </p:cNvPr>
            <p:cNvSpPr/>
            <p:nvPr/>
          </p:nvSpPr>
          <p:spPr>
            <a:xfrm rot="16200000">
              <a:off x="-1821625" y="-2590340"/>
              <a:ext cx="1104621" cy="5109116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3396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B6DE405-2AFE-C809-E24E-6BC1D255A2C4}"/>
                </a:ext>
              </a:extLst>
            </p:cNvPr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F1B1C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Integration </a:t>
            </a: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FCED8025-8746-4A21-3A4A-EF1F7E0C791A}"/>
              </a:ext>
            </a:extLst>
          </p:cNvPr>
          <p:cNvSpPr/>
          <p:nvPr/>
        </p:nvSpPr>
        <p:spPr>
          <a:xfrm>
            <a:off x="13414194" y="1274168"/>
            <a:ext cx="6492240" cy="0"/>
          </a:xfrm>
          <a:prstGeom prst="line">
            <a:avLst/>
          </a:prstGeom>
          <a:ln w="76200" cap="flat">
            <a:solidFill>
              <a:srgbClr val="1F1B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301B6C-9501-C4D5-EFA7-980F038F7A7F}"/>
              </a:ext>
            </a:extLst>
          </p:cNvPr>
          <p:cNvSpPr/>
          <p:nvPr/>
        </p:nvSpPr>
        <p:spPr>
          <a:xfrm>
            <a:off x="10702153" y="1149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922D8CC-5203-0A90-885D-CBE59DB507E5}"/>
              </a:ext>
            </a:extLst>
          </p:cNvPr>
          <p:cNvSpPr txBox="1"/>
          <p:nvPr/>
        </p:nvSpPr>
        <p:spPr>
          <a:xfrm>
            <a:off x="5486400" y="2487168"/>
            <a:ext cx="6938067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3000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Design the Data Flow “Product”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32D41A-FDC2-67A3-4E03-3E4816E9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3335453"/>
            <a:ext cx="10030075" cy="6532447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D9CBCC01-6C1E-5ECB-3E8B-A9DBCEAA23CF}"/>
              </a:ext>
            </a:extLst>
          </p:cNvPr>
          <p:cNvSpPr txBox="1"/>
          <p:nvPr/>
        </p:nvSpPr>
        <p:spPr>
          <a:xfrm>
            <a:off x="10439400" y="3924300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</a:t>
            </a:r>
            <a:r>
              <a:rPr lang="en-US" sz="2800" b="1" dirty="0"/>
              <a:t>Extract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D1B71E8-3939-8F92-396C-E3F2E2FAC9DF}"/>
              </a:ext>
            </a:extLst>
          </p:cNvPr>
          <p:cNvSpPr txBox="1"/>
          <p:nvPr/>
        </p:nvSpPr>
        <p:spPr>
          <a:xfrm>
            <a:off x="10134600" y="3323209"/>
            <a:ext cx="693806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ETL (Extract, Transform, Load)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B091C-29B0-B7F1-1256-70D8D116E448}"/>
              </a:ext>
            </a:extLst>
          </p:cNvPr>
          <p:cNvSpPr txBox="1"/>
          <p:nvPr/>
        </p:nvSpPr>
        <p:spPr>
          <a:xfrm>
            <a:off x="10868275" y="4326367"/>
            <a:ext cx="69625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Extract data from various source systems (e.g., Product ,Description, Model Description, Model, and Category tables).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79D90A5-4B97-1941-2D2C-04431C4CFDB6}"/>
              </a:ext>
            </a:extLst>
          </p:cNvPr>
          <p:cNvSpPr txBox="1"/>
          <p:nvPr/>
        </p:nvSpPr>
        <p:spPr>
          <a:xfrm>
            <a:off x="10439400" y="5664931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</a:t>
            </a:r>
            <a:r>
              <a:rPr lang="en-US" sz="2800" b="1" dirty="0"/>
              <a:t>Transform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912656-A220-2352-60EB-DE7C19389F17}"/>
              </a:ext>
            </a:extLst>
          </p:cNvPr>
          <p:cNvSpPr txBox="1"/>
          <p:nvPr/>
        </p:nvSpPr>
        <p:spPr>
          <a:xfrm>
            <a:off x="10896600" y="6066998"/>
            <a:ext cx="76483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Apply necessary transformations to the extracted data. This can include </a:t>
            </a:r>
            <a:r>
              <a:rPr lang="en-US" sz="2800" b="1" dirty="0"/>
              <a:t>filtering, joining tables, looking up and sorting.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19451EF-24B9-B5C8-3489-E7846273A826}"/>
              </a:ext>
            </a:extLst>
          </p:cNvPr>
          <p:cNvSpPr txBox="1"/>
          <p:nvPr/>
        </p:nvSpPr>
        <p:spPr>
          <a:xfrm>
            <a:off x="10439400" y="7471238"/>
            <a:ext cx="7391400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1B1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</a:t>
            </a:r>
            <a:r>
              <a:rPr lang="en-US" sz="2800" b="1" dirty="0"/>
              <a:t>Load</a:t>
            </a:r>
            <a:r>
              <a:rPr lang="en-US" sz="2800" dirty="0"/>
              <a:t>:</a:t>
            </a:r>
            <a:endParaRPr lang="en-US" sz="2799" dirty="0">
              <a:solidFill>
                <a:srgbClr val="1F1B1C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0F5DC-FA71-C422-6008-A2EC8ED224EA}"/>
              </a:ext>
            </a:extLst>
          </p:cNvPr>
          <p:cNvSpPr txBox="1"/>
          <p:nvPr/>
        </p:nvSpPr>
        <p:spPr>
          <a:xfrm>
            <a:off x="10944476" y="7873305"/>
            <a:ext cx="71911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Load the transformed data into the target destination (e.g., a final table in the data warehouse).</a:t>
            </a:r>
          </a:p>
        </p:txBody>
      </p:sp>
    </p:spTree>
    <p:extLst>
      <p:ext uri="{BB962C8B-B14F-4D97-AF65-F5344CB8AC3E}">
        <p14:creationId xmlns:p14="http://schemas.microsoft.com/office/powerpoint/2010/main" val="127802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3923BE-5EE2-4602-9C5B-54C09A28EB66}">
  <we:reference id="wa200003964" version="1.0.0.0" store="en-US" storeType="OMEX"/>
  <we:alternateReferences>
    <we:reference id="wa200003964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</TotalTime>
  <Words>753</Words>
  <Application>Microsoft Office PowerPoint</Application>
  <PresentationFormat>Custom</PresentationFormat>
  <Paragraphs>100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Cormorant Garamond Bold Italics</vt:lpstr>
      <vt:lpstr>Quicksand Bold</vt:lpstr>
      <vt:lpstr>Quicksand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Arwa Elsharawy</cp:lastModifiedBy>
  <cp:revision>10</cp:revision>
  <dcterms:created xsi:type="dcterms:W3CDTF">2006-08-16T00:00:00Z</dcterms:created>
  <dcterms:modified xsi:type="dcterms:W3CDTF">2024-07-18T06:25:11Z</dcterms:modified>
  <dc:identifier>DAGK9uyCwjw</dc:identifier>
</cp:coreProperties>
</file>